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a1e28d17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1a1e28d17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1a1e28d173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1a1e28d173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1a1e28d173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1a1e28d173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1a29e56f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1a29e56f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1a29e56f8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1a29e56f8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a29e56f8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a29e56f8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a29e56f8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a29e56f8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a29e56f8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1a29e56f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1a29e56f8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1a29e56f8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a1e28d173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1a1e28d173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a1e28d173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a1e28d173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1a1e28d173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1a1e28d173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1a1e28d173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1a1e28d173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1a1e28d173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1a1e28d173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a1e28d173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a1e28d173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1a1e28d173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1a1e28d173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a1e28d173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a1e28d173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01c463ca9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01c463ca9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1c463ca9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01c463ca9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01c463ca9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01c463ca9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1c463ca9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1c463ca9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1c463ca9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1c463ca9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1a1e28d17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1a1e28d17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1c463ca9f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1c463ca9f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01c463ca9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01c463ca9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a29e56f8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1a29e56f8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1a29e56f8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1a29e56f8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1a1e28d173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1a1e28d173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1c463ca9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01c463ca9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01c463ca9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01c463ca9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1a1e28d173_0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1a1e28d173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01c463ca9f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01c463ca9f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1a1e28d17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1a1e28d17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1a1e28d173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1a1e28d173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1a1e28d173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1a1e28d173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1a1e28d173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1a1e28d173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1a1e28d173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1a1e28d173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1a1e28d173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1a1e28d173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ebbtelescope.org/contents/media/images/2023/111/01GTWBK1FNPPJSWZ0DK1JB76SN?fbclid=IwAR0wQW-Hge-FsRjWMTttki3IIfydYX6iKpVx2HwWeSznOkHWiWdDhD97c10&amp;news=true" TargetMode="External"/><Relationship Id="rId4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Relationship Id="rId5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Relationship Id="rId4" Type="http://schemas.openxmlformats.org/officeDocument/2006/relationships/image" Target="../media/image35.png"/><Relationship Id="rId5" Type="http://schemas.openxmlformats.org/officeDocument/2006/relationships/image" Target="../media/image30.png"/><Relationship Id="rId6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s://webbtelescope.org/contents/articles/how-are-webbs-full-color-images-made" TargetMode="External"/><Relationship Id="rId4" Type="http://schemas.openxmlformats.org/officeDocument/2006/relationships/hyperlink" Target="https://jwst-docs.stsci.edu/jwst-near-infrared-camera/nircam-instrumentation/nircam-filter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.jpg"/><Relationship Id="rId5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3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744575"/>
            <a:ext cx="8520600" cy="166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680"/>
              <a:t>Acquiring, Processing and Displaying JWST NIRCam Images</a:t>
            </a:r>
            <a:endParaRPr sz="268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00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Oakes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Downloading the Data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Astroquery library allows for querying and downloading from the MAST archive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Query Mode: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the user to query for a target, mission title or proposal ID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Automatically runs a query to the MAST archive for stage 3 data for JWST NIRCam, then writes a CSV to the disk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Run Mode: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Enter a proposal ID, then automatically download all associated FITS files for that mission and reference those files in the future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Images are put into a python dictionary with the filter as the key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(filter name, np array)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the Data: Value Clamping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Clamp the brightness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images are high dynamic range </a:t>
            </a:r>
            <a:r>
              <a:rPr lang="en"/>
              <a:t>between</a:t>
            </a:r>
            <a:r>
              <a:rPr lang="en"/>
              <a:t> ~0 and upwards of &gt;10000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the 99.9% highest value, and use that as the upper clamp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 normalize them to between 0 and 1 as floats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Need a reasonable range for when the image is converted to color</a:t>
            </a: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850" y="3222225"/>
            <a:ext cx="4388550" cy="161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the Data: Alignment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filter image is a different resolution, need to make them the same to proceed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Naive way: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Assume that the images all show the same exact spatial area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the smallest resolution of the images, then resize all images to that size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Pad the images if needed so there is no stretching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images are not aligned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the captures are done around the same time, they have about the same rotation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If they are not the same rotation, the spacecraft orientation can be referenced to correct the rotation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4579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5"/>
          <p:cNvSpPr txBox="1"/>
          <p:nvPr/>
        </p:nvSpPr>
        <p:spPr>
          <a:xfrm>
            <a:off x="4998200" y="152400"/>
            <a:ext cx="272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Filter: F090W, clear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4579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6"/>
          <p:cNvSpPr txBox="1"/>
          <p:nvPr/>
        </p:nvSpPr>
        <p:spPr>
          <a:xfrm>
            <a:off x="4998200" y="152400"/>
            <a:ext cx="272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Filter: F187N, clear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4579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7"/>
          <p:cNvSpPr txBox="1"/>
          <p:nvPr/>
        </p:nvSpPr>
        <p:spPr>
          <a:xfrm>
            <a:off x="4998200" y="152400"/>
            <a:ext cx="272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Filter: F212N, clear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4579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8"/>
          <p:cNvSpPr txBox="1"/>
          <p:nvPr/>
        </p:nvSpPr>
        <p:spPr>
          <a:xfrm>
            <a:off x="4998200" y="152400"/>
            <a:ext cx="272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Filter: F356W, clear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4579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9"/>
          <p:cNvSpPr txBox="1"/>
          <p:nvPr/>
        </p:nvSpPr>
        <p:spPr>
          <a:xfrm>
            <a:off x="4998200" y="152400"/>
            <a:ext cx="272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Filter: F444W, F405N pupil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4579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0"/>
          <p:cNvSpPr txBox="1"/>
          <p:nvPr/>
        </p:nvSpPr>
        <p:spPr>
          <a:xfrm>
            <a:off x="4998200" y="152400"/>
            <a:ext cx="272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</a:rPr>
              <a:t>Filter: F444W, F470N pupil</a:t>
            </a:r>
            <a:endParaRPr sz="1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the Data: Alignment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Astroalign </a:t>
            </a:r>
            <a:r>
              <a:rPr lang="en"/>
              <a:t>way: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Choose a target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Automatically attempt to align each image to the target image via triangulation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Result</a:t>
            </a:r>
            <a:r>
              <a:rPr lang="en"/>
              <a:t>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Perfectly aligned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Alignment on some images may fail, only option is to scrap failing images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53640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Automate the processing pipeline of JWST NIRCam image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Automatically download the data given search parameters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 any needed processing to the images to make them ‘cleaner’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Attempt to combine any data and display the resulting image to the same caliber as the ones released by NASA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done via a single Python script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Images released by NASA are processed by hand by multiple artists via photo editing software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FITS Liberator to open and level-adjust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Photoshop to combine and enhance</a:t>
            </a:r>
            <a:endParaRPr/>
          </a:p>
        </p:txBody>
      </p:sp>
      <p:sp>
        <p:nvSpPr>
          <p:cNvPr id="62" name="Google Shape;62;p14"/>
          <p:cNvSpPr txBox="1"/>
          <p:nvPr/>
        </p:nvSpPr>
        <p:spPr>
          <a:xfrm>
            <a:off x="8075400" y="1172313"/>
            <a:ext cx="106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WR 124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5586" y="1727100"/>
            <a:ext cx="3468415" cy="341639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675625" y="1357800"/>
            <a:ext cx="3468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Credit: NASA via </a:t>
            </a:r>
            <a:endParaRPr sz="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2"/>
                </a:solidFill>
              </a:rPr>
              <a:t>https://www.nasa.gov/feature/goddard/2023/nasa-s-webb-telescope-captures-rarely-seen-prelude-to-supernova</a:t>
            </a:r>
            <a:endParaRPr sz="5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600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600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600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600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the Data: Assigning Colors</a:t>
            </a:r>
            <a:endParaRPr/>
          </a:p>
        </p:txBody>
      </p:sp>
      <p:sp>
        <p:nvSpPr>
          <p:cNvPr id="201" name="Google Shape;201;p36"/>
          <p:cNvSpPr txBox="1"/>
          <p:nvPr>
            <p:ph idx="1" type="body"/>
          </p:nvPr>
        </p:nvSpPr>
        <p:spPr>
          <a:xfrm>
            <a:off x="311700" y="1152475"/>
            <a:ext cx="577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Develop some set of false-color assignment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Assign a color to each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NIRCam filter chart as reference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JWST team appears to use that same color reference</a:t>
            </a:r>
            <a:endParaRPr/>
          </a:p>
        </p:txBody>
      </p:sp>
      <p:pic>
        <p:nvPicPr>
          <p:cNvPr id="202" name="Google Shape;20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373" y="152400"/>
            <a:ext cx="2733250" cy="40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1125" y="3004423"/>
            <a:ext cx="2733251" cy="21390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4" name="Google Shape;204;p36"/>
          <p:cNvCxnSpPr/>
          <p:nvPr/>
        </p:nvCxnSpPr>
        <p:spPr>
          <a:xfrm flipH="1" rot="10800000">
            <a:off x="5187900" y="2353575"/>
            <a:ext cx="1265400" cy="1443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5" name="Google Shape;2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657669" y="2412625"/>
            <a:ext cx="4854899" cy="2730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6"/>
          <p:cNvSpPr/>
          <p:nvPr/>
        </p:nvSpPr>
        <p:spPr>
          <a:xfrm>
            <a:off x="27464" y="4841339"/>
            <a:ext cx="1977900" cy="254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373" y="152400"/>
            <a:ext cx="2733250" cy="408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" name="Google Shape;212;p37"/>
          <p:cNvCxnSpPr/>
          <p:nvPr/>
        </p:nvCxnSpPr>
        <p:spPr>
          <a:xfrm>
            <a:off x="5998082" y="625078"/>
            <a:ext cx="395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3" name="Google Shape;21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8600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373" y="152400"/>
            <a:ext cx="2733250" cy="408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9" name="Google Shape;219;p38"/>
          <p:cNvCxnSpPr/>
          <p:nvPr/>
        </p:nvCxnSpPr>
        <p:spPr>
          <a:xfrm>
            <a:off x="5998082" y="1812482"/>
            <a:ext cx="395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8600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373" y="152400"/>
            <a:ext cx="2733250" cy="408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9"/>
          <p:cNvCxnSpPr/>
          <p:nvPr/>
        </p:nvCxnSpPr>
        <p:spPr>
          <a:xfrm>
            <a:off x="5998082" y="3658276"/>
            <a:ext cx="395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7" name="Google Shape;2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8600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373" y="152400"/>
            <a:ext cx="2733250" cy="408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" name="Google Shape;233;p40"/>
          <p:cNvCxnSpPr/>
          <p:nvPr/>
        </p:nvCxnSpPr>
        <p:spPr>
          <a:xfrm>
            <a:off x="5998082" y="3793682"/>
            <a:ext cx="3951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4" name="Google Shape;23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48600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the Data: Combining Images</a:t>
            </a:r>
            <a:endParaRPr/>
          </a:p>
        </p:txBody>
      </p:sp>
      <p:sp>
        <p:nvSpPr>
          <p:cNvPr id="240" name="Google Shape;24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Merge each layer with a lighten operation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each RGB color channel and for each assigned color filter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i="1" lang="en"/>
              <a:t>r</a:t>
            </a:r>
            <a:r>
              <a:rPr i="1" lang="en"/>
              <a:t>esult </a:t>
            </a:r>
            <a:r>
              <a:rPr lang="en"/>
              <a:t>= max(</a:t>
            </a:r>
            <a:r>
              <a:rPr i="1" lang="en"/>
              <a:t>nextImage</a:t>
            </a:r>
            <a:r>
              <a:rPr i="1" lang="en"/>
              <a:t> </a:t>
            </a:r>
            <a:r>
              <a:rPr lang="en"/>
              <a:t>* factor, </a:t>
            </a:r>
            <a:r>
              <a:rPr i="1" lang="en"/>
              <a:t>thisImage</a:t>
            </a:r>
            <a:r>
              <a:rPr lang="en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as uint8 PNG</a:t>
            </a:r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501" y="1880675"/>
            <a:ext cx="2339881" cy="23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2095" y="2109269"/>
            <a:ext cx="2339881" cy="23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60706" y="2337865"/>
            <a:ext cx="2339881" cy="2329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9295" y="2566466"/>
            <a:ext cx="2339881" cy="232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Processing the Data: Displaying the Images</a:t>
            </a:r>
            <a:endParaRPr/>
          </a:p>
        </p:txBody>
      </p:sp>
      <p:pic>
        <p:nvPicPr>
          <p:cNvPr id="250" name="Google Shape;25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001975" y="2216176"/>
            <a:ext cx="3142026" cy="2927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2"/>
          <p:cNvSpPr txBox="1"/>
          <p:nvPr/>
        </p:nvSpPr>
        <p:spPr>
          <a:xfrm>
            <a:off x="2859401" y="1586725"/>
            <a:ext cx="3220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Output of my script with NASA’s color assignment (using Astroalign alignment)</a:t>
            </a:r>
            <a:endParaRPr sz="10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chemeClr val="lt2"/>
                </a:solidFill>
              </a:rPr>
              <a:t>PLUS</a:t>
            </a:r>
            <a:r>
              <a:rPr lang="en" sz="1000">
                <a:solidFill>
                  <a:schemeClr val="lt2"/>
                </a:solidFill>
              </a:rPr>
              <a:t> quick color curve enhancement in photo editor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252" name="Google Shape;252;p42"/>
          <p:cNvSpPr txBox="1"/>
          <p:nvPr/>
        </p:nvSpPr>
        <p:spPr>
          <a:xfrm>
            <a:off x="6002475" y="1725325"/>
            <a:ext cx="314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What NASA released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253" name="Google Shape;253;p42"/>
          <p:cNvSpPr txBox="1"/>
          <p:nvPr/>
        </p:nvSpPr>
        <p:spPr>
          <a:xfrm>
            <a:off x="-125" y="1725325"/>
            <a:ext cx="293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Output of my script with NASA’s color assignment (using Astroalign alignment)</a:t>
            </a:r>
            <a:endParaRPr sz="1000">
              <a:solidFill>
                <a:schemeClr val="lt2"/>
              </a:solidFill>
            </a:endParaRPr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219505"/>
            <a:ext cx="2936899" cy="29239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1200" y="2219513"/>
            <a:ext cx="2936899" cy="2923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261" name="Google Shape;261;p43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a script to successfully download and (eventually) align the images would be helpful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My solution makes it very easy to download mission data to organized directories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Once this script can automatically align all images, it will be helpful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Programatically coloring the final image is limited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Ultimately up to the editor to determine what looks aesthetically pleasing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Publicly released images go through a team of artists to combine and enhance the images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Color choice might depend on scene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67" name="Google Shape;267;p44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Align all images using the given photo metadata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 the current version, no header data is used other than the filter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Add further color adjustments to script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Currently only perform lighten operation on each filter, then combine them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Possibility of adding color curve adjustment to add more vivid color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Fill in </a:t>
            </a:r>
            <a:r>
              <a:rPr lang="en"/>
              <a:t>occluded</a:t>
            </a:r>
            <a:r>
              <a:rPr lang="en"/>
              <a:t> areas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more target scenes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Only tested NGC 3132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script should in theory work for other images, since no scene-specific parameters were used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445025"/>
            <a:ext cx="368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/>
              <a:t>Final results of bad alignments and bad blending modes</a:t>
            </a:r>
            <a:endParaRPr sz="1820"/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954" y="-3"/>
            <a:ext cx="5151043" cy="5143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1700" y="2671626"/>
            <a:ext cx="2093798" cy="2090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2895175"/>
            <a:ext cx="2175324" cy="217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075" y="1223050"/>
            <a:ext cx="1571927" cy="156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Data</a:t>
            </a:r>
            <a:endParaRPr/>
          </a:p>
        </p:txBody>
      </p:sp>
      <p:sp>
        <p:nvSpPr>
          <p:cNvPr id="288" name="Google Shape;288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600"/>
              <a:t>All data can be found on the MAST Archive, alongside data from any other sources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JWST data has 4 processing stages: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Raw FITS Files (Stage 0)</a:t>
            </a:r>
            <a:r>
              <a:rPr lang="en"/>
              <a:t>:  Raw spacecraft </a:t>
            </a:r>
            <a:r>
              <a:rPr lang="en"/>
              <a:t>output packaged to FITS file format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Detector Corrected Exposures (Stage 1)</a:t>
            </a:r>
            <a:r>
              <a:rPr lang="en"/>
              <a:t>:  Output count-rate images after applied detector-level corrections to raw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/>
              <a:t>Flux Calibrated Exposures (Stage 2)</a:t>
            </a:r>
            <a:r>
              <a:rPr lang="en"/>
              <a:t>:  Fully-calibrated individual exposures, and associated files, to all imaging/spectroscopy data and modes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u="sng">
                <a:solidFill>
                  <a:srgbClr val="FFF2CC"/>
                </a:solidFill>
              </a:rPr>
              <a:t>Calibrated Combined Products + Associations (Stage 3)</a:t>
            </a:r>
            <a:r>
              <a:rPr lang="en"/>
              <a:t>:  Combined final data products specific to each observing mode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FITS File Format</a:t>
            </a:r>
            <a:endParaRPr/>
          </a:p>
        </p:txBody>
      </p:sp>
      <p:sp>
        <p:nvSpPr>
          <p:cNvPr id="300" name="Google Shape;300;p49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store astronomical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FITS file per filter 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Consists of HDUs (Header + Data units)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header unit can contain a table data structure that resembles a dictionary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KEYNAME = value / comment string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can contain a data unit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N-dimensional array of one data type (signed, unsigned ints, or floats)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JWST stage 3 data contains several HDUs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Primary: contains no data unit, but has a header unit of records with information about the data capture and processing already completed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SCI: 2-dimensional array that I use as the image for a wavelength capture. Records detailing nearly every detail about that capture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ERR, VAR, others that show error for each pixel value for the SCI table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Webb Space Telescope Pupil and Filter Wheels</a:t>
            </a:r>
            <a:endParaRPr/>
          </a:p>
        </p:txBody>
      </p:sp>
      <p:sp>
        <p:nvSpPr>
          <p:cNvPr id="306" name="Google Shape;306;p50"/>
          <p:cNvSpPr txBox="1"/>
          <p:nvPr>
            <p:ph idx="1" type="body"/>
          </p:nvPr>
        </p:nvSpPr>
        <p:spPr>
          <a:xfrm>
            <a:off x="5269900" y="1152475"/>
            <a:ext cx="3562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Two wheels that can be rotated to allow different combinations of filters</a:t>
            </a:r>
            <a:endParaRPr sz="1500"/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5269898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Resources</a:t>
            </a:r>
            <a:endParaRPr/>
          </a:p>
        </p:txBody>
      </p:sp>
      <p:sp>
        <p:nvSpPr>
          <p:cNvPr id="313" name="Google Shape;313;p51"/>
          <p:cNvSpPr txBox="1"/>
          <p:nvPr>
            <p:ph idx="1" type="body"/>
          </p:nvPr>
        </p:nvSpPr>
        <p:spPr>
          <a:xfrm>
            <a:off x="311700" y="11456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How the composed images are made, and what the raw images look like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https://webbtelescope.org/contents/articles/how-are-webbs-full-color-images-made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NIRCam filters: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https://jwst-docs.stsci.edu/jwst-near-infrared-camera/nircam-instrumentation/nircam-filters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t/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42975" y="3050975"/>
            <a:ext cx="2353425" cy="2016326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Webb Space Telescope</a:t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Launched on December 25, 2021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Successor to Hubble Space Telescope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Mission to examine every phase of cosmic history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Primary goals: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sensitive infrared imaging to see first stars and the faintest of galaxies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See through clouds of dust and gas to observe how planetary systems are born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Study atmospheres of extrasolar planets in hopes of finding building blocks of life</a:t>
            </a:r>
            <a:endParaRPr/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0698" y="0"/>
            <a:ext cx="3173301" cy="213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325950"/>
            <a:ext cx="1916774" cy="18175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1916775" y="4589400"/>
            <a:ext cx="426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</a:rPr>
              <a:t>Webb NIRCam composite image of Jupiter from three filters – F360M (red), F212N (yellow-green), and F150W2 (cyan) – and alignment due to the planet’s rotation. Credit: NASA, ESA, CSA, Jupiter ERS Team; image processing by Judy Schmidt. Via</a:t>
            </a:r>
            <a:endParaRPr sz="6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2"/>
                </a:solidFill>
              </a:rPr>
              <a:t>https://blogs.nasa.gov/webb/2022/08/22/webbs-jupiter-images-showcase-auroras-hazes/</a:t>
            </a:r>
            <a:endParaRPr sz="6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Webb Space Telescope Imaging Instruments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5728150" y="1123800"/>
            <a:ext cx="3415800" cy="40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MIRI Imager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Imaging </a:t>
            </a:r>
            <a:r>
              <a:rPr lang="en" sz="1100"/>
              <a:t>Range:  5.6 - 25.5µm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9 filters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FOV: </a:t>
            </a:r>
            <a:r>
              <a:rPr lang="en" sz="1100"/>
              <a:t>1.7 x 1.3 arcmin</a:t>
            </a:r>
            <a:endParaRPr sz="11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NIRCam Infrared Camera</a:t>
            </a:r>
            <a:endParaRPr sz="13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Imaging Range: 0.6 - 5.0 μm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29 available filters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FOV: 9.7 arcmin</a:t>
            </a:r>
            <a:r>
              <a:rPr baseline="30000" lang="en" sz="1100"/>
              <a:t>2</a:t>
            </a:r>
            <a:r>
              <a:rPr lang="en" sz="1100"/>
              <a:t> = </a:t>
            </a:r>
            <a:r>
              <a:rPr lang="en" sz="1100"/>
              <a:t>0.000006253 steradian</a:t>
            </a:r>
            <a:endParaRPr sz="1100"/>
          </a:p>
          <a:p>
            <a:pPr indent="-285750" lvl="1" marL="914400" rtl="0" algn="l"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100"/>
              <a:t>Offers occlusion masks</a:t>
            </a:r>
            <a:endParaRPr sz="1100"/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200"/>
              <a:t>NIRISS Imaging</a:t>
            </a:r>
            <a:endParaRPr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Range:  0.8 - 2.5µm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FOV: 2.2 arcmin</a:t>
            </a:r>
            <a:r>
              <a:rPr baseline="30000" lang="en" sz="1100"/>
              <a:t>2</a:t>
            </a:r>
            <a:endParaRPr sz="11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NIRSPEC Spectroscopy</a:t>
            </a:r>
            <a:endParaRPr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Range:  0.6 - 5.3µm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FOV: 2.4 x 3.6 arcmin </a:t>
            </a:r>
            <a:endParaRPr sz="1100"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23800"/>
            <a:ext cx="5728148" cy="30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/>
        </p:nvSpPr>
        <p:spPr>
          <a:xfrm>
            <a:off x="-25" y="4650900"/>
            <a:ext cx="57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chemeClr val="lt2"/>
                </a:solidFill>
              </a:rPr>
              <a:t>JWST's Fine Guidance Sensor (FGS) provides data for science attitude determination, fine pointing, and attitude stabilization using guide stars in the JWST focal plane.</a:t>
            </a:r>
            <a:endParaRPr i="1"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James Webb Space Telescope Filters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5099650" y="1152475"/>
            <a:ext cx="3732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Through all instruments on all modes: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0.6 − 28.8µm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For NIRCam only: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Small bandwidth: 0.6 - 2.3</a:t>
            </a:r>
            <a:r>
              <a:rPr lang="en" sz="1400"/>
              <a:t>µm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</a:t>
            </a:r>
            <a:r>
              <a:rPr lang="en" sz="1400"/>
              <a:t>arge bandwidth:</a:t>
            </a:r>
            <a:r>
              <a:rPr lang="en"/>
              <a:t> </a:t>
            </a:r>
            <a:r>
              <a:rPr lang="en" sz="1400"/>
              <a:t>2.4 -</a:t>
            </a:r>
            <a:r>
              <a:rPr lang="en"/>
              <a:t> </a:t>
            </a:r>
            <a:r>
              <a:rPr lang="en" sz="1400"/>
              <a:t>5.0µm</a:t>
            </a:r>
            <a:endParaRPr sz="140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" y="1152475"/>
            <a:ext cx="5099643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FITS File Format</a:t>
            </a:r>
            <a:endParaRPr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311700" y="1152475"/>
            <a:ext cx="852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Used to store astronomical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filter exposure image is in one FITS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Consists of HDUs (Header + Data units)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header unit can contain a table data structure that resembles a dictionary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KEYNAME = value / comment string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Also can contain a data unit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N-dimensional array of one data type (signed, unsigned ints, or floats)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FITS File Format and Preview Image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300" y="-1829700"/>
            <a:ext cx="3393701" cy="71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" y="2028451"/>
            <a:ext cx="3119626" cy="3115051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0"/>
          <p:cNvSpPr txBox="1"/>
          <p:nvPr/>
        </p:nvSpPr>
        <p:spPr>
          <a:xfrm>
            <a:off x="0" y="1412850"/>
            <a:ext cx="311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Preview image that comes with each FITS file: represents the data unit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9" name="Google Shape;109;p20"/>
          <p:cNvSpPr txBox="1"/>
          <p:nvPr/>
        </p:nvSpPr>
        <p:spPr>
          <a:xfrm>
            <a:off x="3774500" y="1197150"/>
            <a:ext cx="1975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Example printout of </a:t>
            </a:r>
            <a:r>
              <a:rPr lang="en">
                <a:solidFill>
                  <a:schemeClr val="lt2"/>
                </a:solidFill>
              </a:rPr>
              <a:t>the header records of a FITS file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